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iPgHR+otOx2MVcyds03kscOYRs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ae88b7ee4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gae88b7ee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db6471033b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de-DE" sz="1300">
                <a:solidFill>
                  <a:schemeClr val="dk1"/>
                </a:solidFill>
              </a:rPr>
              <a:t>For international applicants: German B2 required</a:t>
            </a:r>
            <a:endParaRPr/>
          </a:p>
        </p:txBody>
      </p:sp>
      <p:sp>
        <p:nvSpPr>
          <p:cNvPr id="54" name="Google Shape;54;gdb6471033b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ae88b7ee46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gae88b7ee46_0_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b6471033b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db6471033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a48e982ec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da48e982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seite rechtsbündig" showMasterSp="0">
  <p:cSld name="Titelseite rechtsbündig">
    <p:bg>
      <p:bgPr>
        <a:solidFill>
          <a:schemeClr val="dk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ae88b7ee46_0_589"/>
          <p:cNvSpPr/>
          <p:nvPr>
            <p:ph idx="2" type="pic"/>
          </p:nvPr>
        </p:nvSpPr>
        <p:spPr>
          <a:xfrm>
            <a:off x="0" y="0"/>
            <a:ext cx="55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ae88b7ee46_0_589"/>
          <p:cNvSpPr txBox="1"/>
          <p:nvPr>
            <p:ph idx="1" type="subTitle"/>
          </p:nvPr>
        </p:nvSpPr>
        <p:spPr>
          <a:xfrm>
            <a:off x="6096000" y="2225603"/>
            <a:ext cx="55443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12190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Google Shape;15;gae88b7ee46_0_589"/>
          <p:cNvSpPr txBox="1"/>
          <p:nvPr>
            <p:ph type="title"/>
          </p:nvPr>
        </p:nvSpPr>
        <p:spPr>
          <a:xfrm>
            <a:off x="6103200" y="2587127"/>
            <a:ext cx="5544300" cy="18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1"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" name="Google Shape;16;gae88b7ee46_0_589"/>
          <p:cNvSpPr txBox="1"/>
          <p:nvPr>
            <p:ph idx="3" type="subTitle"/>
          </p:nvPr>
        </p:nvSpPr>
        <p:spPr>
          <a:xfrm>
            <a:off x="6096000" y="4608251"/>
            <a:ext cx="5544300" cy="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  <a:defRPr/>
            </a:lvl9pPr>
          </a:lstStyle>
          <a:p/>
        </p:txBody>
      </p:sp>
      <p:pic>
        <p:nvPicPr>
          <p:cNvPr id="17" name="Google Shape;17;gae88b7ee46_0_5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2002" y="5306300"/>
            <a:ext cx="864000" cy="86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gae88b7ee46_0_589"/>
          <p:cNvPicPr preferRelativeResize="0"/>
          <p:nvPr/>
        </p:nvPicPr>
        <p:blipFill rotWithShape="1">
          <a:blip r:embed="rId3">
            <a:alphaModFix/>
          </a:blip>
          <a:srcRect b="0" l="4808" r="4799" t="0"/>
          <a:stretch/>
        </p:blipFill>
        <p:spPr>
          <a:xfrm>
            <a:off x="8812925" y="-61925"/>
            <a:ext cx="3177050" cy="131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61">
          <p15:clr>
            <a:srgbClr val="FA7B17"/>
          </p15:clr>
        </p15:guide>
        <p15:guide id="2" orient="horz" pos="3264">
          <p15:clr>
            <a:srgbClr val="FA7B17"/>
          </p15:clr>
        </p15:guide>
        <p15:guide id="3" orient="horz" pos="3174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" showMasterSp="0" type="obj">
  <p:cSld name="OBJECT">
    <p:bg>
      <p:bgPr>
        <a:solidFill>
          <a:srgbClr val="04A2CC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a6688e4a96_0_4"/>
          <p:cNvSpPr txBox="1"/>
          <p:nvPr>
            <p:ph type="title"/>
          </p:nvPr>
        </p:nvSpPr>
        <p:spPr>
          <a:xfrm>
            <a:off x="336000" y="173070"/>
            <a:ext cx="115200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1" name="Google Shape;21;ga6688e4a96_0_4"/>
          <p:cNvSpPr txBox="1"/>
          <p:nvPr>
            <p:ph idx="1" type="body"/>
          </p:nvPr>
        </p:nvSpPr>
        <p:spPr>
          <a:xfrm>
            <a:off x="334433" y="1341288"/>
            <a:ext cx="11520000" cy="48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121900" wrap="square" tIns="0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600"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600"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5pPr>
            <a:lvl6pPr indent="-2984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6pPr>
            <a:lvl7pPr indent="-2984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8pPr>
            <a:lvl9pPr indent="-29845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0"/>
              <a:buChar char="●"/>
              <a:defRPr/>
            </a:lvl9pPr>
          </a:lstStyle>
          <a:p/>
        </p:txBody>
      </p:sp>
      <p:sp>
        <p:nvSpPr>
          <p:cNvPr id="22" name="Google Shape;22;ga6688e4a96_0_4"/>
          <p:cNvSpPr txBox="1"/>
          <p:nvPr>
            <p:ph idx="10" type="dt"/>
          </p:nvPr>
        </p:nvSpPr>
        <p:spPr>
          <a:xfrm rot="-5400000">
            <a:off x="-1204075" y="5664232"/>
            <a:ext cx="21600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ga6688e4a96_0_4"/>
          <p:cNvSpPr txBox="1"/>
          <p:nvPr>
            <p:ph idx="11" type="ftr"/>
          </p:nvPr>
        </p:nvSpPr>
        <p:spPr>
          <a:xfrm>
            <a:off x="663176" y="6525360"/>
            <a:ext cx="74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" name="Google Shape;24;ga6688e4a96_0_4"/>
          <p:cNvSpPr txBox="1"/>
          <p:nvPr>
            <p:ph idx="12" type="sldNum"/>
          </p:nvPr>
        </p:nvSpPr>
        <p:spPr>
          <a:xfrm>
            <a:off x="334433" y="6525360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" name="Google Shape;25;ga6688e4a96_0_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28448" y="28511"/>
            <a:ext cx="1914644" cy="71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19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709">
          <p15:clr>
            <a:srgbClr val="FBAE40"/>
          </p15:clr>
        </p15:guide>
        <p15:guide id="6" orient="horz" pos="845">
          <p15:clr>
            <a:srgbClr val="FBAE40"/>
          </p15:clr>
        </p15:guide>
        <p15:guide id="7" orient="horz" pos="3884">
          <p15:clr>
            <a:srgbClr val="FBAE40"/>
          </p15:clr>
        </p15:guide>
        <p15:guide id="8" orient="horz" pos="4110">
          <p15:clr>
            <a:srgbClr val="FBAE40"/>
          </p15:clr>
        </p15:guide>
        <p15:guide id="9" orient="horz" pos="4201">
          <p15:clr>
            <a:srgbClr val="FBAE40"/>
          </p15:clr>
        </p15:guide>
        <p15:guide id="10" orient="horz" pos="34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nkseite blau 1" showMasterSp="0">
  <p:cSld name="Dankseite blau 1">
    <p:bg>
      <p:bgPr>
        <a:solidFill>
          <a:srgbClr val="000000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gdb5f1d007c_0_1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92002" y="5306300"/>
            <a:ext cx="864000" cy="86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db5f1d007c_0_142"/>
          <p:cNvPicPr preferRelativeResize="0"/>
          <p:nvPr/>
        </p:nvPicPr>
        <p:blipFill rotWithShape="1">
          <a:blip r:embed="rId3">
            <a:alphaModFix/>
          </a:blip>
          <a:srcRect b="0" l="2021" r="17123" t="0"/>
          <a:stretch/>
        </p:blipFill>
        <p:spPr>
          <a:xfrm>
            <a:off x="8885025" y="0"/>
            <a:ext cx="3177050" cy="131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4041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nkseite blau" showMasterSp="0">
  <p:cSld name="Dankseite blau">
    <p:bg>
      <p:bgPr>
        <a:solidFill>
          <a:srgbClr val="04A2C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2"/>
          <p:cNvSpPr txBox="1"/>
          <p:nvPr/>
        </p:nvSpPr>
        <p:spPr>
          <a:xfrm>
            <a:off x="551541" y="3501008"/>
            <a:ext cx="6552571" cy="316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40"/>
              <a:buFont typeface="Arial"/>
              <a:buNone/>
            </a:pPr>
            <a:r>
              <a:rPr b="1" i="0" lang="de-DE" sz="444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87"/>
              <a:buFont typeface="Arial"/>
              <a:buNone/>
            </a:pPr>
            <a:r>
              <a:rPr b="1" i="0" lang="de-DE" sz="138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UnternehmerTUM GmbH</a:t>
            </a:r>
            <a:endParaRPr b="0" i="0" sz="138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87"/>
              <a:buFont typeface="Arial"/>
              <a:buNone/>
            </a:pPr>
            <a:r>
              <a:rPr b="0" i="0" lang="de-DE" sz="138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Lichtenbergstrasse 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87"/>
              <a:buFont typeface="Arial"/>
              <a:buNone/>
            </a:pPr>
            <a:r>
              <a:rPr b="0" i="0" lang="de-DE" sz="138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85748 Garching, Germany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87"/>
              <a:buFont typeface="Arial"/>
              <a:buNone/>
            </a:pPr>
            <a:r>
              <a:t/>
            </a:r>
            <a:endParaRPr b="0" i="0" sz="138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80"/>
              <a:buFont typeface="Arial"/>
              <a:buNone/>
            </a:pPr>
            <a:r>
              <a:rPr b="0" i="0" lang="de-DE" sz="148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info@manageandmore.de</a:t>
            </a:r>
            <a:endParaRPr b="0" i="0" sz="148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87"/>
              <a:buFont typeface="Arial"/>
              <a:buNone/>
            </a:pPr>
            <a:r>
              <a:rPr b="1" i="0" lang="de-DE" sz="138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www.manageandmore.de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77042" y="5517654"/>
            <a:ext cx="86409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2480" y="224606"/>
            <a:ext cx="3757170" cy="1404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296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rennseite_grau">
  <p:cSld name="1_Trennseite_grau">
    <p:bg>
      <p:bgPr>
        <a:solidFill>
          <a:schemeClr val="dk2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a6688e4a96_0_11"/>
          <p:cNvSpPr txBox="1"/>
          <p:nvPr>
            <p:ph idx="10" type="dt"/>
          </p:nvPr>
        </p:nvSpPr>
        <p:spPr>
          <a:xfrm rot="-5400000">
            <a:off x="-1204075" y="5664232"/>
            <a:ext cx="21600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ga6688e4a96_0_11"/>
          <p:cNvSpPr txBox="1"/>
          <p:nvPr/>
        </p:nvSpPr>
        <p:spPr>
          <a:xfrm>
            <a:off x="663176" y="6525360"/>
            <a:ext cx="74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Manage and More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ga6688e4a96_0_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28448" y="28511"/>
            <a:ext cx="1914644" cy="715574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ga6688e4a96_0_11"/>
          <p:cNvSpPr txBox="1"/>
          <p:nvPr>
            <p:ph idx="1" type="body"/>
          </p:nvPr>
        </p:nvSpPr>
        <p:spPr>
          <a:xfrm>
            <a:off x="334963" y="2420937"/>
            <a:ext cx="5760900" cy="28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1219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4000"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2pPr>
            <a:lvl3pPr indent="-2984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3pPr>
            <a:lvl4pPr indent="-2984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5pPr>
            <a:lvl6pPr indent="-2984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6pPr>
            <a:lvl7pPr indent="-2984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  <a:defRPr/>
            </a:lvl8pPr>
            <a:lvl9pPr indent="-29845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0"/>
              <a:buChar char="●"/>
              <a:defRPr/>
            </a:lvl9pPr>
          </a:lstStyle>
          <a:p/>
        </p:txBody>
      </p:sp>
      <p:sp>
        <p:nvSpPr>
          <p:cNvPr id="38" name="Google Shape;38;ga6688e4a96_0_11"/>
          <p:cNvSpPr txBox="1"/>
          <p:nvPr>
            <p:ph idx="12" type="sldNum"/>
          </p:nvPr>
        </p:nvSpPr>
        <p:spPr>
          <a:xfrm>
            <a:off x="334433" y="6525360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25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119">
          <p15:clr>
            <a:srgbClr val="FBAE40"/>
          </p15:clr>
        </p15:guide>
        <p15:guide id="6" orient="horz" pos="2205">
          <p15:clr>
            <a:srgbClr val="FBAE40"/>
          </p15:clr>
        </p15:guide>
        <p15:guide id="7" orient="horz" pos="234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>
  <p:cSld name="Bild mit Überschrif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ga355a36ceb_0_2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50075" y="6319771"/>
            <a:ext cx="340897" cy="36853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ga355a36ceb_0_210"/>
          <p:cNvSpPr txBox="1"/>
          <p:nvPr>
            <p:ph type="title"/>
          </p:nvPr>
        </p:nvSpPr>
        <p:spPr>
          <a:xfrm>
            <a:off x="336633" y="182935"/>
            <a:ext cx="11517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ga355a36ceb_0_210"/>
          <p:cNvSpPr txBox="1"/>
          <p:nvPr/>
        </p:nvSpPr>
        <p:spPr>
          <a:xfrm>
            <a:off x="663176" y="6525360"/>
            <a:ext cx="74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UnternehmerTUM GmbH / 21.11.19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a355a36ceb_0_210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11">
          <p15:clr>
            <a:srgbClr val="FA7B17"/>
          </p15:clr>
        </p15:guide>
        <p15:guide id="2" pos="7468">
          <p15:clr>
            <a:srgbClr val="FA7B17"/>
          </p15:clr>
        </p15:guide>
        <p15:guide id="3" orient="horz" pos="117">
          <p15:clr>
            <a:srgbClr val="FA7B17"/>
          </p15:clr>
        </p15:guide>
        <p15:guide id="4" orient="horz" pos="708">
          <p15:clr>
            <a:srgbClr val="FA7B17"/>
          </p15:clr>
        </p15:guide>
        <p15:guide id="5" orient="horz" pos="845">
          <p15:clr>
            <a:srgbClr val="FA7B17"/>
          </p15:clr>
        </p15:guide>
        <p15:guide id="6" orient="horz" pos="3883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4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88" y="1588"/>
            <a:ext cx="1588" cy="1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40"/>
          <p:cNvSpPr txBox="1"/>
          <p:nvPr>
            <p:ph idx="11" type="ftr"/>
          </p:nvPr>
        </p:nvSpPr>
        <p:spPr>
          <a:xfrm>
            <a:off x="663176" y="6453336"/>
            <a:ext cx="74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2" type="sldNum"/>
          </p:nvPr>
        </p:nvSpPr>
        <p:spPr>
          <a:xfrm>
            <a:off x="334433" y="6453336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9" name="Google Shape;9;p40"/>
          <p:cNvSpPr txBox="1"/>
          <p:nvPr>
            <p:ph type="title"/>
          </p:nvPr>
        </p:nvSpPr>
        <p:spPr>
          <a:xfrm>
            <a:off x="336000" y="173070"/>
            <a:ext cx="115200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40"/>
          <p:cNvSpPr txBox="1"/>
          <p:nvPr>
            <p:ph idx="1" type="body"/>
          </p:nvPr>
        </p:nvSpPr>
        <p:spPr>
          <a:xfrm>
            <a:off x="335833" y="1341532"/>
            <a:ext cx="11520000" cy="4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121900" wrap="square" tIns="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0"/>
          <p:cNvSpPr txBox="1"/>
          <p:nvPr/>
        </p:nvSpPr>
        <p:spPr>
          <a:xfrm>
            <a:off x="663176" y="6525360"/>
            <a:ext cx="74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 and More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EA4335"/>
          </p15:clr>
        </p15:guide>
        <p15:guide id="2" orient="horz" pos="119">
          <p15:clr>
            <a:srgbClr val="EA4335"/>
          </p15:clr>
        </p15:guide>
        <p15:guide id="3" orient="horz" pos="712">
          <p15:clr>
            <a:srgbClr val="EA4335"/>
          </p15:clr>
        </p15:guide>
        <p15:guide id="4" orient="horz" pos="845">
          <p15:clr>
            <a:srgbClr val="EA4335"/>
          </p15:clr>
        </p15:guide>
        <p15:guide id="5" pos="215">
          <p15:clr>
            <a:srgbClr val="EA4335"/>
          </p15:clr>
        </p15:guide>
        <p15:guide id="6" pos="7468">
          <p15:clr>
            <a:srgbClr val="EA4335"/>
          </p15:clr>
        </p15:guide>
        <p15:guide id="7" orient="horz" pos="3887">
          <p15:clr>
            <a:srgbClr val="EA4335"/>
          </p15:clr>
        </p15:guide>
        <p15:guide id="8" pos="3741">
          <p15:clr>
            <a:srgbClr val="EA4335"/>
          </p15:clr>
        </p15:guide>
        <p15:guide id="9" pos="3939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19.png"/><Relationship Id="rId13" Type="http://schemas.openxmlformats.org/officeDocument/2006/relationships/image" Target="../media/image22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1.png"/><Relationship Id="rId14" Type="http://schemas.openxmlformats.org/officeDocument/2006/relationships/hyperlink" Target="https://youtu.be/4S4d92n2IyI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9" Type="http://schemas.openxmlformats.org/officeDocument/2006/relationships/image" Target="../media/image3.png"/><Relationship Id="rId5" Type="http://schemas.openxmlformats.org/officeDocument/2006/relationships/hyperlink" Target="https://www.eventbrite.de/e/info-abend-zur-manage-and-more-bewerbung-tickets-156015991029" TargetMode="External"/><Relationship Id="rId6" Type="http://schemas.openxmlformats.org/officeDocument/2006/relationships/hyperlink" Target="https://www.eventbrite.de/e/info-abend-zur-manage-and-more-bewerbung-tickets-156015991029" TargetMode="External"/><Relationship Id="rId7" Type="http://schemas.openxmlformats.org/officeDocument/2006/relationships/hyperlink" Target="https://www.eventbrite.de/e/manage-and-more-info-abend-meet-our-alumni-tickets-156017918795" TargetMode="External"/><Relationship Id="rId8" Type="http://schemas.openxmlformats.org/officeDocument/2006/relationships/hyperlink" Target="https://www.eventbrite.de/e/manage-and-more-info-abend-meet-our-alumni-tickets-156017918795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ae88b7ee46_0_0"/>
          <p:cNvSpPr/>
          <p:nvPr>
            <p:ph idx="2" type="pic"/>
          </p:nvPr>
        </p:nvSpPr>
        <p:spPr>
          <a:xfrm>
            <a:off x="0" y="0"/>
            <a:ext cx="55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ae88b7ee46_0_0"/>
          <p:cNvSpPr txBox="1"/>
          <p:nvPr>
            <p:ph type="title"/>
          </p:nvPr>
        </p:nvSpPr>
        <p:spPr>
          <a:xfrm>
            <a:off x="6103200" y="2587125"/>
            <a:ext cx="5870100" cy="18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de-DE"/>
              <a:t>Manage and More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0" lang="de-DE"/>
              <a:t>Are your ready for more? </a:t>
            </a:r>
            <a:endParaRPr b="0"/>
          </a:p>
        </p:txBody>
      </p:sp>
      <p:pic>
        <p:nvPicPr>
          <p:cNvPr id="50" name="Google Shape;50;gae88b7ee46_0_0"/>
          <p:cNvPicPr preferRelativeResize="0"/>
          <p:nvPr/>
        </p:nvPicPr>
        <p:blipFill rotWithShape="1">
          <a:blip r:embed="rId3">
            <a:alphaModFix/>
          </a:blip>
          <a:srcRect b="9102" l="0" r="0" t="9103"/>
          <a:stretch/>
        </p:blipFill>
        <p:spPr>
          <a:xfrm>
            <a:off x="450" y="0"/>
            <a:ext cx="55911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gae88b7ee4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41700" y="2587125"/>
            <a:ext cx="573900" cy="57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db6471033b_0_23"/>
          <p:cNvSpPr txBox="1"/>
          <p:nvPr>
            <p:ph idx="4294967295" type="sldNum"/>
          </p:nvPr>
        </p:nvSpPr>
        <p:spPr>
          <a:xfrm>
            <a:off x="334425" y="6525360"/>
            <a:ext cx="340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7" name="Google Shape;57;gdb6471033b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26" y="6180700"/>
            <a:ext cx="646875" cy="2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gdb6471033b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6219" y="6238856"/>
            <a:ext cx="1180775" cy="233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gdb6471033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65137" y="6152851"/>
            <a:ext cx="959675" cy="34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gdb6471033b_0_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50168" y="6256404"/>
            <a:ext cx="1011795" cy="30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db6471033b_0_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97024" y="6201165"/>
            <a:ext cx="819681" cy="3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db6471033b_0_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89525" y="6262863"/>
            <a:ext cx="1112075" cy="2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db6471033b_0_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030503" y="2698472"/>
            <a:ext cx="933372" cy="93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db6471033b_0_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074051" y="2698472"/>
            <a:ext cx="933372" cy="93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gdb6471033b_0_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540729" y="2698472"/>
            <a:ext cx="1025872" cy="94528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gdb6471033b_0_23"/>
          <p:cNvSpPr txBox="1"/>
          <p:nvPr/>
        </p:nvSpPr>
        <p:spPr>
          <a:xfrm>
            <a:off x="996217" y="3737559"/>
            <a:ext cx="16269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de-DE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Hands-on p</a:t>
            </a: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rojects with industries and start-ups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db6471033b_0_23"/>
          <p:cNvSpPr txBox="1"/>
          <p:nvPr/>
        </p:nvSpPr>
        <p:spPr>
          <a:xfrm>
            <a:off x="3398613" y="3743600"/>
            <a:ext cx="13101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de-DE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Individual </a:t>
            </a: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Coaching and </a:t>
            </a:r>
            <a:r>
              <a:rPr b="1" lang="de-DE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orkshops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db6471033b_0_23"/>
          <p:cNvSpPr txBox="1"/>
          <p:nvPr/>
        </p:nvSpPr>
        <p:spPr>
          <a:xfrm>
            <a:off x="5609850" y="3789073"/>
            <a:ext cx="12735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1-to-1 </a:t>
            </a:r>
            <a:r>
              <a:rPr b="1" lang="de-DE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entoring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db6471033b_0_23"/>
          <p:cNvSpPr txBox="1"/>
          <p:nvPr/>
        </p:nvSpPr>
        <p:spPr>
          <a:xfrm>
            <a:off x="7741641" y="3775292"/>
            <a:ext cx="15111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de-DE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Stay 4-6 months </a:t>
            </a:r>
            <a:r>
              <a:rPr b="1" lang="de-DE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abroad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db6471033b_0_23"/>
          <p:cNvSpPr txBox="1"/>
          <p:nvPr/>
        </p:nvSpPr>
        <p:spPr>
          <a:xfrm>
            <a:off x="9885692" y="3772074"/>
            <a:ext cx="13101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de-DE" sz="19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Found y</a:t>
            </a:r>
            <a:r>
              <a:rPr b="1" i="0" lang="de-DE" sz="1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our own start-up</a:t>
            </a:r>
            <a:endParaRPr b="1" i="0" sz="19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gdb6471033b_0_2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08007" y="2698472"/>
            <a:ext cx="939710" cy="94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gdb6471033b_0_2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91814" y="2698472"/>
            <a:ext cx="1025872" cy="960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gdb6471033b_0_23"/>
          <p:cNvCxnSpPr/>
          <p:nvPr/>
        </p:nvCxnSpPr>
        <p:spPr>
          <a:xfrm flipH="1" rot="10800000">
            <a:off x="206517" y="5407816"/>
            <a:ext cx="11699100" cy="3900"/>
          </a:xfrm>
          <a:prstGeom prst="straightConnector1">
            <a:avLst/>
          </a:prstGeom>
          <a:noFill/>
          <a:ln cap="flat" cmpd="sng" w="19050">
            <a:solidFill>
              <a:srgbClr val="04A2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gdb6471033b_0_23"/>
          <p:cNvSpPr txBox="1"/>
          <p:nvPr/>
        </p:nvSpPr>
        <p:spPr>
          <a:xfrm>
            <a:off x="11211175" y="4072604"/>
            <a:ext cx="1848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db6471033b_0_23"/>
          <p:cNvSpPr/>
          <p:nvPr/>
        </p:nvSpPr>
        <p:spPr>
          <a:xfrm>
            <a:off x="515413" y="1341450"/>
            <a:ext cx="1389900" cy="474600"/>
          </a:xfrm>
          <a:prstGeom prst="roundRect">
            <a:avLst>
              <a:gd fmla="val 16667" name="adj"/>
            </a:avLst>
          </a:prstGeom>
          <a:solidFill>
            <a:srgbClr val="04A2C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200" u="sng">
                <a:solidFill>
                  <a:srgbClr val="FFFFFF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Hier klicken für Video Pitch</a:t>
            </a:r>
            <a:endParaRPr b="1" sz="1200" u="sng">
              <a:solidFill>
                <a:srgbClr val="FFFFFF"/>
              </a:solidFill>
            </a:endParaRPr>
          </a:p>
        </p:txBody>
      </p:sp>
      <p:sp>
        <p:nvSpPr>
          <p:cNvPr id="76" name="Google Shape;76;gdb6471033b_0_23"/>
          <p:cNvSpPr txBox="1"/>
          <p:nvPr/>
        </p:nvSpPr>
        <p:spPr>
          <a:xfrm>
            <a:off x="385475" y="581200"/>
            <a:ext cx="9205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2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DE" sz="3000">
                <a:solidFill>
                  <a:schemeClr val="lt1"/>
                </a:solidFill>
              </a:rPr>
              <a:t>18-months Entrepreneurial Program (since 2004)</a:t>
            </a:r>
            <a:endParaRPr sz="3000">
              <a:solidFill>
                <a:schemeClr val="lt1"/>
              </a:solidFill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e88b7ee46_0_103"/>
          <p:cNvSpPr txBox="1"/>
          <p:nvPr>
            <p:ph idx="12" type="sldNum"/>
          </p:nvPr>
        </p:nvSpPr>
        <p:spPr>
          <a:xfrm>
            <a:off x="334433" y="6525360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grpSp>
        <p:nvGrpSpPr>
          <p:cNvPr id="82" name="Google Shape;82;gae88b7ee46_0_103"/>
          <p:cNvGrpSpPr/>
          <p:nvPr/>
        </p:nvGrpSpPr>
        <p:grpSpPr>
          <a:xfrm>
            <a:off x="1155347" y="1935289"/>
            <a:ext cx="2985000" cy="3539572"/>
            <a:chOff x="890785" y="2091139"/>
            <a:chExt cx="2985000" cy="3539572"/>
          </a:xfrm>
        </p:grpSpPr>
        <p:sp>
          <p:nvSpPr>
            <p:cNvPr id="83" name="Google Shape;83;gae88b7ee46_0_103"/>
            <p:cNvSpPr/>
            <p:nvPr/>
          </p:nvSpPr>
          <p:spPr>
            <a:xfrm>
              <a:off x="1743993" y="2091139"/>
              <a:ext cx="1377900" cy="13779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5700" lIns="131425" spcFirstLastPara="1" rIns="131425" wrap="square" tIns="6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gae88b7ee46_0_103"/>
            <p:cNvSpPr txBox="1"/>
            <p:nvPr/>
          </p:nvSpPr>
          <p:spPr>
            <a:xfrm>
              <a:off x="890785" y="4645811"/>
              <a:ext cx="2985000" cy="9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Wirkung schaffen durch problemorientierte Innovationen,</a:t>
              </a:r>
              <a:br>
                <a:rPr b="0" i="0" lang="de-DE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de-DE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Gründung sind kein Muss, MM bietet aber die perfekte Basis</a:t>
              </a:r>
              <a:endPara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gae88b7ee46_0_103"/>
            <p:cNvSpPr txBox="1"/>
            <p:nvPr/>
          </p:nvSpPr>
          <p:spPr>
            <a:xfrm>
              <a:off x="1256577" y="3734755"/>
              <a:ext cx="2352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Entrepreneurship &amp; Leadership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" name="Google Shape;86;gae88b7ee46_0_103"/>
            <p:cNvCxnSpPr/>
            <p:nvPr/>
          </p:nvCxnSpPr>
          <p:spPr>
            <a:xfrm>
              <a:off x="1293092" y="4497363"/>
              <a:ext cx="2279700" cy="0"/>
            </a:xfrm>
            <a:prstGeom prst="straightConnector1">
              <a:avLst/>
            </a:prstGeom>
            <a:noFill/>
            <a:ln cap="flat" cmpd="sng" w="182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87" name="Google Shape;87;gae88b7ee46_0_103"/>
            <p:cNvGrpSpPr/>
            <p:nvPr/>
          </p:nvGrpSpPr>
          <p:grpSpPr>
            <a:xfrm>
              <a:off x="2109126" y="2386981"/>
              <a:ext cx="629126" cy="753011"/>
              <a:chOff x="363601" y="1962225"/>
              <a:chExt cx="334962" cy="401563"/>
            </a:xfrm>
          </p:grpSpPr>
          <p:sp>
            <p:nvSpPr>
              <p:cNvPr id="88" name="Google Shape;88;gae88b7ee46_0_103"/>
              <p:cNvSpPr/>
              <p:nvPr/>
            </p:nvSpPr>
            <p:spPr>
              <a:xfrm>
                <a:off x="441326" y="2063750"/>
                <a:ext cx="182563" cy="300038"/>
              </a:xfrm>
              <a:custGeom>
                <a:rect b="b" l="l" r="r" t="t"/>
                <a:pathLst>
                  <a:path extrusionOk="0" h="133" w="81">
                    <a:moveTo>
                      <a:pt x="60" y="76"/>
                    </a:moveTo>
                    <a:cubicBezTo>
                      <a:pt x="72" y="69"/>
                      <a:pt x="81" y="56"/>
                      <a:pt x="81" y="40"/>
                    </a:cubicBezTo>
                    <a:cubicBezTo>
                      <a:pt x="81" y="18"/>
                      <a:pt x="63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56"/>
                      <a:pt x="8" y="69"/>
                      <a:pt x="21" y="76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20"/>
                      <a:pt x="56" y="124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30"/>
                      <a:pt x="46" y="133"/>
                      <a:pt x="40" y="133"/>
                    </a:cubicBezTo>
                    <a:cubicBezTo>
                      <a:pt x="34" y="133"/>
                      <a:pt x="29" y="130"/>
                      <a:pt x="29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24" y="124"/>
                      <a:pt x="21" y="120"/>
                      <a:pt x="21" y="117"/>
                    </a:cubicBezTo>
                    <a:cubicBezTo>
                      <a:pt x="21" y="109"/>
                      <a:pt x="21" y="109"/>
                      <a:pt x="21" y="109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gae88b7ee46_0_103"/>
              <p:cNvSpPr/>
              <p:nvPr/>
            </p:nvSpPr>
            <p:spPr>
              <a:xfrm>
                <a:off x="477838" y="2093913"/>
                <a:ext cx="63500" cy="66675"/>
              </a:xfrm>
              <a:custGeom>
                <a:rect b="b" l="l" r="r" t="t"/>
                <a:pathLst>
                  <a:path extrusionOk="0" h="29" w="28">
                    <a:moveTo>
                      <a:pt x="0" y="29"/>
                    </a:moveTo>
                    <a:cubicBezTo>
                      <a:pt x="0" y="13"/>
                      <a:pt x="13" y="0"/>
                      <a:pt x="28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0" name="Google Shape;90;gae88b7ee46_0_103"/>
              <p:cNvCxnSpPr/>
              <p:nvPr/>
            </p:nvCxnSpPr>
            <p:spPr>
              <a:xfrm flipH="1" rot="10800000">
                <a:off x="531813" y="1962225"/>
                <a:ext cx="1500" cy="66600"/>
              </a:xfrm>
              <a:prstGeom prst="straightConnector1">
                <a:avLst/>
              </a:pr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1" name="Google Shape;91;gae88b7ee46_0_103"/>
              <p:cNvCxnSpPr/>
              <p:nvPr/>
            </p:nvCxnSpPr>
            <p:spPr>
              <a:xfrm rot="10800000">
                <a:off x="365064" y="2055938"/>
                <a:ext cx="58800" cy="34800"/>
              </a:xfrm>
              <a:prstGeom prst="straightConnector1">
                <a:avLst/>
              </a:pr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2" name="Google Shape;92;gae88b7ee46_0_103"/>
              <p:cNvCxnSpPr/>
              <p:nvPr/>
            </p:nvCxnSpPr>
            <p:spPr>
              <a:xfrm flipH="1">
                <a:off x="363601" y="2214563"/>
                <a:ext cx="55500" cy="33300"/>
              </a:xfrm>
              <a:prstGeom prst="straightConnector1">
                <a:avLst/>
              </a:pr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3" name="Google Shape;93;gae88b7ee46_0_103"/>
              <p:cNvCxnSpPr/>
              <p:nvPr/>
            </p:nvCxnSpPr>
            <p:spPr>
              <a:xfrm>
                <a:off x="638176" y="2220913"/>
                <a:ext cx="55500" cy="31800"/>
              </a:xfrm>
              <a:prstGeom prst="straightConnector1">
                <a:avLst/>
              </a:pr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4" name="Google Shape;94;gae88b7ee46_0_103"/>
              <p:cNvCxnSpPr/>
              <p:nvPr/>
            </p:nvCxnSpPr>
            <p:spPr>
              <a:xfrm flipH="1" rot="10800000">
                <a:off x="639763" y="2060613"/>
                <a:ext cx="58800" cy="33300"/>
              </a:xfrm>
              <a:prstGeom prst="straightConnector1">
                <a:avLst/>
              </a:pr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95" name="Google Shape;95;gae88b7ee46_0_103"/>
          <p:cNvGrpSpPr/>
          <p:nvPr/>
        </p:nvGrpSpPr>
        <p:grpSpPr>
          <a:xfrm>
            <a:off x="5018216" y="1940689"/>
            <a:ext cx="2562923" cy="3528758"/>
            <a:chOff x="4367940" y="2091139"/>
            <a:chExt cx="2562923" cy="3528758"/>
          </a:xfrm>
        </p:grpSpPr>
        <p:sp>
          <p:nvSpPr>
            <p:cNvPr id="96" name="Google Shape;96;gae88b7ee46_0_103"/>
            <p:cNvSpPr/>
            <p:nvPr/>
          </p:nvSpPr>
          <p:spPr>
            <a:xfrm>
              <a:off x="4948680" y="2091139"/>
              <a:ext cx="1377900" cy="13779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5700" lIns="131425" spcFirstLastPara="1" rIns="131425" wrap="square" tIns="6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gae88b7ee46_0_103"/>
            <p:cNvSpPr txBox="1"/>
            <p:nvPr/>
          </p:nvSpPr>
          <p:spPr>
            <a:xfrm>
              <a:off x="4461263" y="3734755"/>
              <a:ext cx="2469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Persönlichkeits-</a:t>
              </a:r>
              <a:endPara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entwicklung</a:t>
              </a:r>
              <a:endPara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gae88b7ee46_0_103"/>
            <p:cNvSpPr txBox="1"/>
            <p:nvPr/>
          </p:nvSpPr>
          <p:spPr>
            <a:xfrm>
              <a:off x="4367940" y="4634997"/>
              <a:ext cx="2529000" cy="9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Reflexion und Weiterentwicklung durch professionelles Coaching, Mentoring und Workshops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9" name="Google Shape;99;gae88b7ee46_0_103"/>
            <p:cNvCxnSpPr/>
            <p:nvPr/>
          </p:nvCxnSpPr>
          <p:spPr>
            <a:xfrm>
              <a:off x="4497780" y="4497363"/>
              <a:ext cx="2279700" cy="0"/>
            </a:xfrm>
            <a:prstGeom prst="straightConnector1">
              <a:avLst/>
            </a:prstGeom>
            <a:noFill/>
            <a:ln cap="flat" cmpd="sng" w="182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00" name="Google Shape;100;gae88b7ee46_0_103"/>
            <p:cNvGrpSpPr/>
            <p:nvPr/>
          </p:nvGrpSpPr>
          <p:grpSpPr>
            <a:xfrm>
              <a:off x="5338038" y="2362808"/>
              <a:ext cx="592246" cy="909028"/>
              <a:chOff x="4243388" y="769938"/>
              <a:chExt cx="273050" cy="419100"/>
            </a:xfrm>
          </p:grpSpPr>
          <p:sp>
            <p:nvSpPr>
              <p:cNvPr id="101" name="Google Shape;101;gae88b7ee46_0_103"/>
              <p:cNvSpPr/>
              <p:nvPr/>
            </p:nvSpPr>
            <p:spPr>
              <a:xfrm>
                <a:off x="4335463" y="787400"/>
                <a:ext cx="87313" cy="87313"/>
              </a:xfrm>
              <a:custGeom>
                <a:rect b="b" l="l" r="r" t="t"/>
                <a:pathLst>
                  <a:path extrusionOk="0" h="45" w="45">
                    <a:moveTo>
                      <a:pt x="3" y="18"/>
                    </a:moveTo>
                    <a:cubicBezTo>
                      <a:pt x="0" y="29"/>
                      <a:pt x="7" y="40"/>
                      <a:pt x="18" y="42"/>
                    </a:cubicBezTo>
                    <a:cubicBezTo>
                      <a:pt x="29" y="45"/>
                      <a:pt x="40" y="38"/>
                      <a:pt x="42" y="27"/>
                    </a:cubicBezTo>
                    <a:cubicBezTo>
                      <a:pt x="45" y="16"/>
                      <a:pt x="38" y="5"/>
                      <a:pt x="27" y="3"/>
                    </a:cubicBezTo>
                    <a:cubicBezTo>
                      <a:pt x="16" y="0"/>
                      <a:pt x="5" y="7"/>
                      <a:pt x="3" y="18"/>
                    </a:cubicBezTo>
                    <a:close/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r>
                  <a:t/>
                </a:r>
                <a:endParaRPr b="0" i="0" sz="146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gae88b7ee46_0_103"/>
              <p:cNvSpPr/>
              <p:nvPr/>
            </p:nvSpPr>
            <p:spPr>
              <a:xfrm>
                <a:off x="4243388" y="769938"/>
                <a:ext cx="273050" cy="419100"/>
              </a:xfrm>
              <a:custGeom>
                <a:rect b="b" l="l" r="r" t="t"/>
                <a:pathLst>
                  <a:path extrusionOk="0" h="216" w="141">
                    <a:moveTo>
                      <a:pt x="128" y="3"/>
                    </a:moveTo>
                    <a:cubicBezTo>
                      <a:pt x="128" y="3"/>
                      <a:pt x="127" y="4"/>
                      <a:pt x="127" y="5"/>
                    </a:cubicBezTo>
                    <a:cubicBezTo>
                      <a:pt x="115" y="33"/>
                      <a:pt x="105" y="46"/>
                      <a:pt x="98" y="52"/>
                    </a:cubicBezTo>
                    <a:cubicBezTo>
                      <a:pt x="94" y="56"/>
                      <a:pt x="92" y="57"/>
                      <a:pt x="90" y="58"/>
                    </a:cubicBezTo>
                    <a:cubicBezTo>
                      <a:pt x="90" y="58"/>
                      <a:pt x="89" y="58"/>
                      <a:pt x="89" y="58"/>
                    </a:cubicBezTo>
                    <a:cubicBezTo>
                      <a:pt x="89" y="58"/>
                      <a:pt x="89" y="58"/>
                      <a:pt x="88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1" y="58"/>
                      <a:pt x="48" y="56"/>
                      <a:pt x="41" y="50"/>
                    </a:cubicBezTo>
                    <a:cubicBezTo>
                      <a:pt x="34" y="43"/>
                      <a:pt x="25" y="30"/>
                      <a:pt x="15" y="5"/>
                    </a:cubicBezTo>
                    <a:cubicBezTo>
                      <a:pt x="13" y="1"/>
                      <a:pt x="9" y="0"/>
                      <a:pt x="5" y="1"/>
                    </a:cubicBezTo>
                    <a:cubicBezTo>
                      <a:pt x="2" y="3"/>
                      <a:pt x="0" y="7"/>
                      <a:pt x="1" y="11"/>
                    </a:cubicBezTo>
                    <a:cubicBezTo>
                      <a:pt x="14" y="40"/>
                      <a:pt x="25" y="55"/>
                      <a:pt x="34" y="63"/>
                    </a:cubicBezTo>
                    <a:cubicBezTo>
                      <a:pt x="39" y="67"/>
                      <a:pt x="43" y="70"/>
                      <a:pt x="46" y="71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27"/>
                      <a:pt x="46" y="127"/>
                      <a:pt x="46" y="127"/>
                    </a:cubicBezTo>
                    <a:cubicBezTo>
                      <a:pt x="46" y="205"/>
                      <a:pt x="46" y="205"/>
                      <a:pt x="46" y="205"/>
                    </a:cubicBezTo>
                    <a:cubicBezTo>
                      <a:pt x="46" y="211"/>
                      <a:pt x="51" y="216"/>
                      <a:pt x="58" y="216"/>
                    </a:cubicBezTo>
                    <a:cubicBezTo>
                      <a:pt x="64" y="216"/>
                      <a:pt x="69" y="211"/>
                      <a:pt x="69" y="205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73" y="134"/>
                      <a:pt x="73" y="134"/>
                      <a:pt x="73" y="134"/>
                    </a:cubicBezTo>
                    <a:cubicBezTo>
                      <a:pt x="73" y="205"/>
                      <a:pt x="73" y="205"/>
                      <a:pt x="73" y="205"/>
                    </a:cubicBezTo>
                    <a:cubicBezTo>
                      <a:pt x="73" y="211"/>
                      <a:pt x="78" y="216"/>
                      <a:pt x="84" y="216"/>
                    </a:cubicBezTo>
                    <a:cubicBezTo>
                      <a:pt x="90" y="216"/>
                      <a:pt x="95" y="211"/>
                      <a:pt x="95" y="205"/>
                    </a:cubicBezTo>
                    <a:moveTo>
                      <a:pt x="95" y="177"/>
                    </a:moveTo>
                    <a:cubicBezTo>
                      <a:pt x="95" y="110"/>
                      <a:pt x="95" y="127"/>
                      <a:pt x="95" y="127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9" y="70"/>
                      <a:pt x="103" y="67"/>
                      <a:pt x="107" y="63"/>
                    </a:cubicBezTo>
                    <a:cubicBezTo>
                      <a:pt x="116" y="55"/>
                      <a:pt x="128" y="40"/>
                      <a:pt x="140" y="11"/>
                    </a:cubicBezTo>
                    <a:cubicBezTo>
                      <a:pt x="140" y="10"/>
                      <a:pt x="140" y="10"/>
                      <a:pt x="141" y="10"/>
                    </a:cubicBezTo>
                    <a:moveTo>
                      <a:pt x="141" y="7"/>
                    </a:moveTo>
                    <a:cubicBezTo>
                      <a:pt x="141" y="5"/>
                      <a:pt x="139" y="2"/>
                      <a:pt x="136" y="1"/>
                    </a:cubicBezTo>
                    <a:cubicBezTo>
                      <a:pt x="134" y="0"/>
                      <a:pt x="132" y="1"/>
                      <a:pt x="131" y="1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63"/>
                  <a:buFont typeface="Arial"/>
                  <a:buNone/>
                </a:pPr>
                <a:r>
                  <a:t/>
                </a:r>
                <a:endParaRPr b="0" i="0" sz="146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3" name="Google Shape;103;gae88b7ee46_0_103"/>
          <p:cNvGrpSpPr/>
          <p:nvPr/>
        </p:nvGrpSpPr>
        <p:grpSpPr>
          <a:xfrm>
            <a:off x="8459016" y="1935764"/>
            <a:ext cx="2529000" cy="3538612"/>
            <a:chOff x="7299559" y="2091139"/>
            <a:chExt cx="2529000" cy="3538612"/>
          </a:xfrm>
        </p:grpSpPr>
        <p:sp>
          <p:nvSpPr>
            <p:cNvPr id="104" name="Google Shape;104;gae88b7ee46_0_103"/>
            <p:cNvSpPr/>
            <p:nvPr/>
          </p:nvSpPr>
          <p:spPr>
            <a:xfrm>
              <a:off x="7875075" y="2091139"/>
              <a:ext cx="1377900" cy="13779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5700" lIns="131425" spcFirstLastPara="1" rIns="131425" wrap="square" tIns="6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gae88b7ee46_0_103"/>
            <p:cNvSpPr txBox="1"/>
            <p:nvPr/>
          </p:nvSpPr>
          <p:spPr>
            <a:xfrm>
              <a:off x="7387659" y="3734755"/>
              <a:ext cx="2352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Community &amp; </a:t>
              </a:r>
              <a:b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de-DE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Netzwerk</a:t>
              </a:r>
              <a:endPara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gae88b7ee46_0_103"/>
            <p:cNvSpPr txBox="1"/>
            <p:nvPr/>
          </p:nvSpPr>
          <p:spPr>
            <a:xfrm>
              <a:off x="7299559" y="4644851"/>
              <a:ext cx="2529000" cy="9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Kontakt zu einem Netzwerk aus über 600 Alumni, der UnternehmerTUM, sowie dem MakerSpace, etc.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7" name="Google Shape;107;gae88b7ee46_0_103"/>
            <p:cNvCxnSpPr/>
            <p:nvPr/>
          </p:nvCxnSpPr>
          <p:spPr>
            <a:xfrm>
              <a:off x="7424175" y="4497363"/>
              <a:ext cx="2279700" cy="0"/>
            </a:xfrm>
            <a:prstGeom prst="straightConnector1">
              <a:avLst/>
            </a:prstGeom>
            <a:noFill/>
            <a:ln cap="flat" cmpd="sng" w="182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08" name="Google Shape;108;gae88b7ee46_0_103"/>
            <p:cNvGrpSpPr/>
            <p:nvPr/>
          </p:nvGrpSpPr>
          <p:grpSpPr>
            <a:xfrm>
              <a:off x="8090253" y="2400747"/>
              <a:ext cx="947583" cy="714109"/>
              <a:chOff x="5292726" y="1836738"/>
              <a:chExt cx="493713" cy="328613"/>
            </a:xfrm>
          </p:grpSpPr>
          <p:sp>
            <p:nvSpPr>
              <p:cNvPr id="109" name="Google Shape;109;gae88b7ee46_0_103"/>
              <p:cNvSpPr/>
              <p:nvPr/>
            </p:nvSpPr>
            <p:spPr>
              <a:xfrm>
                <a:off x="5292726" y="1941513"/>
                <a:ext cx="165100" cy="223838"/>
              </a:xfrm>
              <a:custGeom>
                <a:rect b="b" l="l" r="r" t="t"/>
                <a:pathLst>
                  <a:path extrusionOk="0" h="116" w="85">
                    <a:moveTo>
                      <a:pt x="85" y="116"/>
                    </a:moveTo>
                    <a:cubicBezTo>
                      <a:pt x="85" y="84"/>
                      <a:pt x="76" y="57"/>
                      <a:pt x="52" y="50"/>
                    </a:cubicBezTo>
                    <a:cubicBezTo>
                      <a:pt x="57" y="45"/>
                      <a:pt x="63" y="35"/>
                      <a:pt x="63" y="26"/>
                    </a:cubicBezTo>
                    <a:cubicBezTo>
                      <a:pt x="63" y="11"/>
                      <a:pt x="54" y="0"/>
                      <a:pt x="42" y="0"/>
                    </a:cubicBezTo>
                    <a:cubicBezTo>
                      <a:pt x="31" y="0"/>
                      <a:pt x="21" y="11"/>
                      <a:pt x="21" y="26"/>
                    </a:cubicBezTo>
                    <a:cubicBezTo>
                      <a:pt x="21" y="35"/>
                      <a:pt x="28" y="45"/>
                      <a:pt x="33" y="50"/>
                    </a:cubicBezTo>
                    <a:cubicBezTo>
                      <a:pt x="8" y="57"/>
                      <a:pt x="0" y="84"/>
                      <a:pt x="0" y="116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ae88b7ee46_0_103"/>
              <p:cNvSpPr/>
              <p:nvPr/>
            </p:nvSpPr>
            <p:spPr>
              <a:xfrm>
                <a:off x="5457826" y="1941513"/>
                <a:ext cx="165100" cy="223838"/>
              </a:xfrm>
              <a:custGeom>
                <a:rect b="b" l="l" r="r" t="t"/>
                <a:pathLst>
                  <a:path extrusionOk="0" h="116" w="85">
                    <a:moveTo>
                      <a:pt x="85" y="116"/>
                    </a:moveTo>
                    <a:cubicBezTo>
                      <a:pt x="85" y="84"/>
                      <a:pt x="77" y="57"/>
                      <a:pt x="52" y="50"/>
                    </a:cubicBezTo>
                    <a:cubicBezTo>
                      <a:pt x="57" y="45"/>
                      <a:pt x="64" y="35"/>
                      <a:pt x="64" y="26"/>
                    </a:cubicBezTo>
                    <a:cubicBezTo>
                      <a:pt x="64" y="11"/>
                      <a:pt x="54" y="0"/>
                      <a:pt x="42" y="0"/>
                    </a:cubicBezTo>
                    <a:cubicBezTo>
                      <a:pt x="31" y="0"/>
                      <a:pt x="21" y="11"/>
                      <a:pt x="21" y="26"/>
                    </a:cubicBezTo>
                    <a:cubicBezTo>
                      <a:pt x="21" y="35"/>
                      <a:pt x="28" y="45"/>
                      <a:pt x="33" y="50"/>
                    </a:cubicBezTo>
                    <a:cubicBezTo>
                      <a:pt x="8" y="57"/>
                      <a:pt x="0" y="84"/>
                      <a:pt x="0" y="116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gae88b7ee46_0_103"/>
              <p:cNvSpPr/>
              <p:nvPr/>
            </p:nvSpPr>
            <p:spPr>
              <a:xfrm>
                <a:off x="5622926" y="1941513"/>
                <a:ext cx="163513" cy="223838"/>
              </a:xfrm>
              <a:custGeom>
                <a:rect b="b" l="l" r="r" t="t"/>
                <a:pathLst>
                  <a:path extrusionOk="0" h="116" w="85">
                    <a:moveTo>
                      <a:pt x="85" y="116"/>
                    </a:moveTo>
                    <a:cubicBezTo>
                      <a:pt x="85" y="84"/>
                      <a:pt x="77" y="57"/>
                      <a:pt x="52" y="50"/>
                    </a:cubicBezTo>
                    <a:cubicBezTo>
                      <a:pt x="57" y="45"/>
                      <a:pt x="64" y="35"/>
                      <a:pt x="64" y="26"/>
                    </a:cubicBezTo>
                    <a:cubicBezTo>
                      <a:pt x="64" y="11"/>
                      <a:pt x="54" y="0"/>
                      <a:pt x="43" y="0"/>
                    </a:cubicBezTo>
                    <a:cubicBezTo>
                      <a:pt x="31" y="0"/>
                      <a:pt x="22" y="11"/>
                      <a:pt x="22" y="26"/>
                    </a:cubicBezTo>
                    <a:cubicBezTo>
                      <a:pt x="22" y="35"/>
                      <a:pt x="28" y="45"/>
                      <a:pt x="33" y="50"/>
                    </a:cubicBezTo>
                    <a:cubicBezTo>
                      <a:pt x="8" y="57"/>
                      <a:pt x="0" y="84"/>
                      <a:pt x="0" y="116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gae88b7ee46_0_103"/>
              <p:cNvSpPr/>
              <p:nvPr/>
            </p:nvSpPr>
            <p:spPr>
              <a:xfrm>
                <a:off x="5402263" y="1836738"/>
                <a:ext cx="107950" cy="120650"/>
              </a:xfrm>
              <a:custGeom>
                <a:rect b="b" l="l" r="r" t="t"/>
                <a:pathLst>
                  <a:path extrusionOk="0" h="62" w="56">
                    <a:moveTo>
                      <a:pt x="56" y="62"/>
                    </a:moveTo>
                    <a:cubicBezTo>
                      <a:pt x="51" y="56"/>
                      <a:pt x="45" y="52"/>
                      <a:pt x="36" y="49"/>
                    </a:cubicBezTo>
                    <a:cubicBezTo>
                      <a:pt x="42" y="44"/>
                      <a:pt x="48" y="35"/>
                      <a:pt x="48" y="26"/>
                    </a:cubicBezTo>
                    <a:cubicBezTo>
                      <a:pt x="48" y="11"/>
                      <a:pt x="39" y="0"/>
                      <a:pt x="27" y="0"/>
                    </a:cubicBezTo>
                    <a:cubicBezTo>
                      <a:pt x="15" y="0"/>
                      <a:pt x="6" y="11"/>
                      <a:pt x="6" y="26"/>
                    </a:cubicBezTo>
                    <a:cubicBezTo>
                      <a:pt x="6" y="35"/>
                      <a:pt x="12" y="44"/>
                      <a:pt x="17" y="49"/>
                    </a:cubicBezTo>
                    <a:cubicBezTo>
                      <a:pt x="10" y="51"/>
                      <a:pt x="5" y="55"/>
                      <a:pt x="0" y="6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ae88b7ee46_0_103"/>
              <p:cNvSpPr/>
              <p:nvPr/>
            </p:nvSpPr>
            <p:spPr>
              <a:xfrm>
                <a:off x="5565776" y="1836738"/>
                <a:ext cx="109538" cy="120650"/>
              </a:xfrm>
              <a:custGeom>
                <a:rect b="b" l="l" r="r" t="t"/>
                <a:pathLst>
                  <a:path extrusionOk="0" h="62" w="56">
                    <a:moveTo>
                      <a:pt x="56" y="62"/>
                    </a:moveTo>
                    <a:cubicBezTo>
                      <a:pt x="51" y="56"/>
                      <a:pt x="45" y="52"/>
                      <a:pt x="37" y="49"/>
                    </a:cubicBezTo>
                    <a:cubicBezTo>
                      <a:pt x="42" y="44"/>
                      <a:pt x="48" y="35"/>
                      <a:pt x="48" y="26"/>
                    </a:cubicBezTo>
                    <a:cubicBezTo>
                      <a:pt x="48" y="11"/>
                      <a:pt x="39" y="0"/>
                      <a:pt x="27" y="0"/>
                    </a:cubicBezTo>
                    <a:cubicBezTo>
                      <a:pt x="16" y="0"/>
                      <a:pt x="6" y="11"/>
                      <a:pt x="6" y="26"/>
                    </a:cubicBezTo>
                    <a:cubicBezTo>
                      <a:pt x="6" y="35"/>
                      <a:pt x="13" y="44"/>
                      <a:pt x="18" y="49"/>
                    </a:cubicBezTo>
                    <a:cubicBezTo>
                      <a:pt x="10" y="51"/>
                      <a:pt x="4" y="55"/>
                      <a:pt x="0" y="61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7125" lIns="74275" spcFirstLastPara="1" rIns="74275" wrap="square" tIns="371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69"/>
                  <a:buFont typeface="Arial"/>
                  <a:buNone/>
                </a:pPr>
                <a:r>
                  <a:t/>
                </a:r>
                <a:endParaRPr b="0" i="0" sz="56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4" name="Google Shape;114;gae88b7ee46_0_103"/>
          <p:cNvSpPr txBox="1"/>
          <p:nvPr/>
        </p:nvSpPr>
        <p:spPr>
          <a:xfrm>
            <a:off x="385475" y="581200"/>
            <a:ext cx="92058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de-DE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Die wichtigsten Komponenten des Programms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b6471033b_0_6"/>
          <p:cNvSpPr txBox="1"/>
          <p:nvPr>
            <p:ph idx="12" type="sldNum"/>
          </p:nvPr>
        </p:nvSpPr>
        <p:spPr>
          <a:xfrm>
            <a:off x="334433" y="6525360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20" name="Google Shape;120;gdb6471033b_0_6"/>
          <p:cNvSpPr txBox="1"/>
          <p:nvPr/>
        </p:nvSpPr>
        <p:spPr>
          <a:xfrm>
            <a:off x="385475" y="581200"/>
            <a:ext cx="920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de-DE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Save the Dates für </a:t>
            </a:r>
            <a:r>
              <a:rPr b="1" lang="de-DE" sz="3000">
                <a:solidFill>
                  <a:schemeClr val="lt1"/>
                </a:solidFill>
              </a:rPr>
              <a:t>upcoming</a:t>
            </a:r>
            <a:r>
              <a:rPr b="1" i="0" lang="de-DE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Events!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db6471033b_0_6"/>
          <p:cNvSpPr txBox="1"/>
          <p:nvPr/>
        </p:nvSpPr>
        <p:spPr>
          <a:xfrm>
            <a:off x="1045500" y="39116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31.05.2021</a:t>
            </a:r>
            <a:endParaRPr b="0" i="0" sz="1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db6471033b_0_6"/>
          <p:cNvSpPr txBox="1"/>
          <p:nvPr/>
        </p:nvSpPr>
        <p:spPr>
          <a:xfrm>
            <a:off x="4438850" y="39116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08.06.2021</a:t>
            </a:r>
            <a:endParaRPr b="0" i="0" sz="1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db6471033b_0_6"/>
          <p:cNvSpPr txBox="1"/>
          <p:nvPr/>
        </p:nvSpPr>
        <p:spPr>
          <a:xfrm>
            <a:off x="7832200" y="39116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09.06.2021</a:t>
            </a:r>
            <a:endParaRPr b="0" i="0" sz="1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db6471033b_0_6"/>
          <p:cNvSpPr txBox="1"/>
          <p:nvPr/>
        </p:nvSpPr>
        <p:spPr>
          <a:xfrm>
            <a:off x="0" y="5393400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de-DE" sz="26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APPLICATION DEADLINE 13th JUNE 2021</a:t>
            </a:r>
            <a:endParaRPr b="0" i="0" sz="1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db6471033b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9913" y="2981272"/>
            <a:ext cx="933372" cy="93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db6471033b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70925" y="2888875"/>
            <a:ext cx="933351" cy="93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db6471033b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65525" y="2888875"/>
            <a:ext cx="933351" cy="93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db6471033b_0_6"/>
          <p:cNvSpPr txBox="1"/>
          <p:nvPr/>
        </p:nvSpPr>
        <p:spPr>
          <a:xfrm>
            <a:off x="1137600" y="206065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 Event 1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DE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Bewerbungstipps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db6471033b_0_6"/>
          <p:cNvSpPr txBox="1"/>
          <p:nvPr/>
        </p:nvSpPr>
        <p:spPr>
          <a:xfrm>
            <a:off x="4484900" y="20606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Start &amp; Spread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db6471033b_0_6"/>
          <p:cNvSpPr txBox="1"/>
          <p:nvPr/>
        </p:nvSpPr>
        <p:spPr>
          <a:xfrm>
            <a:off x="7832200" y="206065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 Event 2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DE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Meet our Alumni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gdb6471033b_0_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38000" y="5393400"/>
            <a:ext cx="573900" cy="5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db6471033b_0_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4850" y="5393400"/>
            <a:ext cx="573900" cy="57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A2CC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da48e982ec_0_5"/>
          <p:cNvSpPr txBox="1"/>
          <p:nvPr>
            <p:ph idx="12" type="sldNum"/>
          </p:nvPr>
        </p:nvSpPr>
        <p:spPr>
          <a:xfrm>
            <a:off x="334433" y="6525360"/>
            <a:ext cx="2880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38" name="Google Shape;138;gda48e982ec_0_5"/>
          <p:cNvSpPr txBox="1"/>
          <p:nvPr/>
        </p:nvSpPr>
        <p:spPr>
          <a:xfrm>
            <a:off x="2006400" y="1745050"/>
            <a:ext cx="830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de-DE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media@manageandmore.de</a:t>
            </a:r>
            <a:endParaRPr b="0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da48e982ec_0_5"/>
          <p:cNvSpPr txBox="1"/>
          <p:nvPr/>
        </p:nvSpPr>
        <p:spPr>
          <a:xfrm>
            <a:off x="385475" y="581200"/>
            <a:ext cx="9205800" cy="5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de-DE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Wir freuen uns auf Deine Fragen!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gda48e982ec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564" y="2895075"/>
            <a:ext cx="3331223" cy="3331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Manage and More - Schwarz | Weiß">
  <a:themeElements>
    <a:clrScheme name="Benutzerdefiniert 3">
      <a:dk1>
        <a:srgbClr val="000000"/>
      </a:dk1>
      <a:lt1>
        <a:srgbClr val="FFFFFF"/>
      </a:lt1>
      <a:dk2>
        <a:srgbClr val="04A2CC"/>
      </a:dk2>
      <a:lt2>
        <a:srgbClr val="FEFFFF"/>
      </a:lt2>
      <a:accent1>
        <a:srgbClr val="04A2CC"/>
      </a:accent1>
      <a:accent2>
        <a:srgbClr val="E3E3E3"/>
      </a:accent2>
      <a:accent3>
        <a:srgbClr val="878787"/>
      </a:accent3>
      <a:accent4>
        <a:srgbClr val="575756"/>
      </a:accent4>
      <a:accent5>
        <a:srgbClr val="000000"/>
      </a:accent5>
      <a:accent6>
        <a:srgbClr val="FFED00"/>
      </a:accent6>
      <a:hlink>
        <a:srgbClr val="04A2CC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Enrico Richter</dc:creator>
</cp:coreProperties>
</file>